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76FADCA-3460-426E-A7BE-23D3DCBDAF82}" type="datetimeFigureOut">
              <a:rPr lang="en-US" smtClean="0"/>
              <a:t>4/27/2014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EA32CE5-AB25-4DF5-8222-A84A4FC5F30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76FADCA-3460-426E-A7BE-23D3DCBDAF82}" type="datetimeFigureOut">
              <a:rPr lang="en-US" smtClean="0"/>
              <a:t>4/27/2014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A32CE5-AB25-4DF5-8222-A84A4FC5F30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76FADCA-3460-426E-A7BE-23D3DCBDAF82}" type="datetimeFigureOut">
              <a:rPr lang="en-US" smtClean="0"/>
              <a:t>4/27/2014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A32CE5-AB25-4DF5-8222-A84A4FC5F30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76FADCA-3460-426E-A7BE-23D3DCBDAF82}" type="datetimeFigureOut">
              <a:rPr lang="en-US" smtClean="0"/>
              <a:t>4/27/2014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A32CE5-AB25-4DF5-8222-A84A4FC5F30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76FADCA-3460-426E-A7BE-23D3DCBDAF82}" type="datetimeFigureOut">
              <a:rPr lang="en-US" smtClean="0"/>
              <a:t>4/27/2014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A32CE5-AB25-4DF5-8222-A84A4FC5F30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76FADCA-3460-426E-A7BE-23D3DCBDAF82}" type="datetimeFigureOut">
              <a:rPr lang="en-US" smtClean="0"/>
              <a:t>4/27/2014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A32CE5-AB25-4DF5-8222-A84A4FC5F30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76FADCA-3460-426E-A7BE-23D3DCBDAF82}" type="datetimeFigureOut">
              <a:rPr lang="en-US" smtClean="0"/>
              <a:t>4/27/2014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A32CE5-AB25-4DF5-8222-A84A4FC5F30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76FADCA-3460-426E-A7BE-23D3DCBDAF82}" type="datetimeFigureOut">
              <a:rPr lang="en-US" smtClean="0"/>
              <a:t>4/27/2014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A32CE5-AB25-4DF5-8222-A84A4FC5F30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6FADCA-3460-426E-A7BE-23D3DCBDAF82}" type="datetimeFigureOut">
              <a:rPr lang="en-US" smtClean="0"/>
              <a:t>4/27/2014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A32CE5-AB25-4DF5-8222-A84A4FC5F30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76FADCA-3460-426E-A7BE-23D3DCBDAF82}" type="datetimeFigureOut">
              <a:rPr lang="en-US" smtClean="0"/>
              <a:t>4/27/2014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A32CE5-AB25-4DF5-8222-A84A4FC5F30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76FADCA-3460-426E-A7BE-23D3DCBDAF82}" type="datetimeFigureOut">
              <a:rPr lang="en-US" smtClean="0"/>
              <a:t>4/27/2014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4EA32CE5-AB25-4DF5-8222-A84A4FC5F303}"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76FADCA-3460-426E-A7BE-23D3DCBDAF82}" type="datetimeFigureOut">
              <a:rPr lang="en-US" smtClean="0"/>
              <a:t>4/27/2014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EA32CE5-AB25-4DF5-8222-A84A4FC5F303}"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Bookman Old Style" pitchFamily="18" charset="0"/>
              </a:rPr>
              <a:t>Raven Hawk</a:t>
            </a:r>
            <a:endParaRPr lang="en-US" dirty="0">
              <a:latin typeface="Bookman Old Style" pitchFamily="18" charset="0"/>
            </a:endParaRPr>
          </a:p>
        </p:txBody>
      </p:sp>
      <p:sp>
        <p:nvSpPr>
          <p:cNvPr id="3" name="Subtitle 2"/>
          <p:cNvSpPr>
            <a:spLocks noGrp="1"/>
          </p:cNvSpPr>
          <p:nvPr>
            <p:ph type="subTitle" idx="1"/>
          </p:nvPr>
        </p:nvSpPr>
        <p:spPr/>
        <p:txBody>
          <a:bodyPr>
            <a:normAutofit/>
          </a:bodyPr>
          <a:lstStyle/>
          <a:p>
            <a:r>
              <a:rPr lang="en-US" sz="3200" dirty="0" smtClean="0">
                <a:latin typeface="Times New Roman" pitchFamily="18" charset="0"/>
                <a:cs typeface="Times New Roman" pitchFamily="18" charset="0"/>
              </a:rPr>
              <a:t>An American Fiction Writer and Poet</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latin typeface="Bookman Old Style" pitchFamily="18" charset="0"/>
              </a:rPr>
              <a:t>Raven Hawk</a:t>
            </a:r>
            <a:endParaRPr lang="en-US" dirty="0">
              <a:latin typeface="Bookman Old Style" pitchFamily="18" charset="0"/>
            </a:endParaRPr>
          </a:p>
        </p:txBody>
      </p:sp>
      <p:pic>
        <p:nvPicPr>
          <p:cNvPr id="7" name="Content Placeholder 6" descr="RavenAndTheHawk by Mekwo.jpg"/>
          <p:cNvPicPr>
            <a:picLocks noGrp="1" noChangeAspect="1"/>
          </p:cNvPicPr>
          <p:nvPr>
            <p:ph idx="1"/>
          </p:nvPr>
        </p:nvPicPr>
        <p:blipFill>
          <a:blip r:embed="rId2" cstate="print"/>
          <a:stretch>
            <a:fillRect/>
          </a:stretch>
        </p:blipFill>
        <p:spPr>
          <a:xfrm>
            <a:off x="1330854" y="1935163"/>
            <a:ext cx="6482291" cy="4389437"/>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Bookman Old Style" pitchFamily="18" charset="0"/>
              </a:rPr>
              <a:t>Raven Hawk</a:t>
            </a:r>
            <a:endParaRPr lang="en-US" dirty="0">
              <a:latin typeface="Bookman Old Style" pitchFamily="18" charset="0"/>
            </a:endParaRPr>
          </a:p>
        </p:txBody>
      </p:sp>
      <p:pic>
        <p:nvPicPr>
          <p:cNvPr id="5" name="Content Placeholder 4" descr="HiRes-Drawing.jpg"/>
          <p:cNvPicPr>
            <a:picLocks noGrp="1" noChangeAspect="1"/>
          </p:cNvPicPr>
          <p:nvPr>
            <p:ph sz="half" idx="1"/>
          </p:nvPr>
        </p:nvPicPr>
        <p:blipFill>
          <a:blip r:embed="rId2" cstate="print"/>
          <a:stretch>
            <a:fillRect/>
          </a:stretch>
        </p:blipFill>
        <p:spPr>
          <a:xfrm>
            <a:off x="629046" y="1920875"/>
            <a:ext cx="3694907" cy="4433888"/>
          </a:xfrm>
        </p:spPr>
      </p:pic>
      <p:sp>
        <p:nvSpPr>
          <p:cNvPr id="4" name="Content Placeholder 3"/>
          <p:cNvSpPr>
            <a:spLocks noGrp="1"/>
          </p:cNvSpPr>
          <p:nvPr>
            <p:ph sz="half" idx="2"/>
          </p:nvPr>
        </p:nvSpPr>
        <p:spPr/>
        <p:txBody>
          <a:bodyPr>
            <a:normAutofit fontScale="70000" lnSpcReduction="20000"/>
          </a:bodyPr>
          <a:lstStyle/>
          <a:p>
            <a:pPr>
              <a:buNone/>
            </a:pPr>
            <a:r>
              <a:rPr lang="en-US" dirty="0" smtClean="0">
                <a:latin typeface="Times New Roman" pitchFamily="18" charset="0"/>
                <a:cs typeface="Times New Roman" pitchFamily="18" charset="0"/>
              </a:rPr>
              <a:t>	</a:t>
            </a:r>
          </a:p>
          <a:p>
            <a:pPr>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 </a:t>
            </a:r>
            <a:r>
              <a:rPr lang="en-US" dirty="0" smtClean="0">
                <a:latin typeface="Times New Roman" pitchFamily="18" charset="0"/>
                <a:cs typeface="Times New Roman" pitchFamily="18" charset="0"/>
              </a:rPr>
              <a:t>am an American fiction writer and </a:t>
            </a:r>
            <a:r>
              <a:rPr lang="en-US" dirty="0" smtClean="0">
                <a:latin typeface="Times New Roman" pitchFamily="18" charset="0"/>
                <a:cs typeface="Times New Roman" pitchFamily="18" charset="0"/>
              </a:rPr>
              <a:t>poet living in Central Vermont. I am </a:t>
            </a:r>
            <a:r>
              <a:rPr lang="en-US" dirty="0" smtClean="0">
                <a:latin typeface="Times New Roman" pitchFamily="18" charset="0"/>
                <a:cs typeface="Times New Roman" pitchFamily="18" charset="0"/>
              </a:rPr>
              <a:t>currently pursuing a Bachelors Degree in English and Creative Writing, with a specialization in Fiction, at Southern New Hampshire University where I expect to graduate in the fall of </a:t>
            </a:r>
            <a:r>
              <a:rPr lang="en-US" dirty="0" smtClean="0">
                <a:latin typeface="Times New Roman" pitchFamily="18" charset="0"/>
                <a:cs typeface="Times New Roman" pitchFamily="18" charset="0"/>
              </a:rPr>
              <a:t>2017. While </a:t>
            </a:r>
            <a:r>
              <a:rPr lang="en-US" dirty="0" smtClean="0">
                <a:latin typeface="Times New Roman" pitchFamily="18" charset="0"/>
                <a:cs typeface="Times New Roman" pitchFamily="18" charset="0"/>
              </a:rPr>
              <a:t>attending classes, I also work as a Personal Advocate and Mediator for low-income families in the Central Vermont area and I am on the editorial staff </a:t>
            </a:r>
            <a:r>
              <a:rPr lang="en-US" dirty="0" smtClean="0">
                <a:latin typeface="Times New Roman" pitchFamily="18" charset="0"/>
                <a:cs typeface="Times New Roman" pitchFamily="18" charset="0"/>
              </a:rPr>
              <a:t>of </a:t>
            </a:r>
            <a:r>
              <a:rPr lang="en-US" dirty="0" err="1" smtClean="0">
                <a:latin typeface="Times New Roman" pitchFamily="18" charset="0"/>
                <a:cs typeface="Times New Roman" pitchFamily="18" charset="0"/>
              </a:rPr>
              <a:t>VIMFIREmagazine</a:t>
            </a:r>
            <a:r>
              <a:rPr lang="en-US" dirty="0" smtClean="0">
                <a:latin typeface="Times New Roman" pitchFamily="18" charset="0"/>
                <a:cs typeface="Times New Roman" pitchFamily="18" charset="0"/>
              </a:rPr>
              <a:t> (</a:t>
            </a:r>
            <a:r>
              <a:rPr lang="en-US" dirty="0" smtClean="0">
                <a:solidFill>
                  <a:schemeClr val="tx2"/>
                </a:solidFill>
                <a:latin typeface="Times New Roman" pitchFamily="18" charset="0"/>
                <a:cs typeface="Times New Roman" pitchFamily="18" charset="0"/>
              </a:rPr>
              <a:t>www.vimfiremagazine.com</a:t>
            </a:r>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When </a:t>
            </a:r>
            <a:r>
              <a:rPr lang="en-US" dirty="0" smtClean="0">
                <a:latin typeface="Times New Roman" pitchFamily="18" charset="0"/>
                <a:cs typeface="Times New Roman" pitchFamily="18" charset="0"/>
              </a:rPr>
              <a:t>time permits, I enjoy editing manuscripts for other aspiring writers.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Bookman Old Style" pitchFamily="18" charset="0"/>
              </a:rPr>
              <a:t>Raven Hawk</a:t>
            </a:r>
            <a:endParaRPr lang="en-US" dirty="0">
              <a:latin typeface="Bookman Old Style" pitchFamily="18" charset="0"/>
            </a:endParaRPr>
          </a:p>
        </p:txBody>
      </p:sp>
      <p:sp>
        <p:nvSpPr>
          <p:cNvPr id="3" name="Content Placeholder 2"/>
          <p:cNvSpPr>
            <a:spLocks noGrp="1"/>
          </p:cNvSpPr>
          <p:nvPr>
            <p:ph sz="half" idx="1"/>
          </p:nvPr>
        </p:nvSpPr>
        <p:spPr/>
        <p:txBody>
          <a:bodyPr>
            <a:noAutofit/>
          </a:bodyPr>
          <a:lstStyle/>
          <a:p>
            <a:pPr algn="ctr">
              <a:buNone/>
            </a:pPr>
            <a:r>
              <a:rPr lang="en-US" sz="2000" b="1" dirty="0" smtClean="0">
                <a:latin typeface="Times New Roman" pitchFamily="18" charset="0"/>
                <a:cs typeface="Times New Roman" pitchFamily="18" charset="0"/>
              </a:rPr>
              <a:t>My Goals As A Writer</a:t>
            </a:r>
          </a:p>
          <a:p>
            <a:pPr algn="ctr">
              <a:buNone/>
            </a:pPr>
            <a:r>
              <a:rPr lang="en-US" sz="800" b="1" dirty="0" smtClean="0">
                <a:latin typeface="Times New Roman" pitchFamily="18" charset="0"/>
                <a:cs typeface="Times New Roman" pitchFamily="18" charset="0"/>
              </a:rPr>
              <a:t> </a:t>
            </a:r>
          </a:p>
          <a:p>
            <a:pPr>
              <a:buNone/>
            </a:pPr>
            <a:r>
              <a:rPr lang="en-US" sz="2000" dirty="0" smtClean="0">
                <a:latin typeface="Times New Roman" pitchFamily="18" charset="0"/>
                <a:cs typeface="Times New Roman" pitchFamily="18" charset="0"/>
              </a:rPr>
              <a:t>	I </a:t>
            </a:r>
            <a:r>
              <a:rPr lang="en-US" sz="2000" dirty="0" smtClean="0">
                <a:latin typeface="Times New Roman" pitchFamily="18" charset="0"/>
                <a:cs typeface="Times New Roman" pitchFamily="18" charset="0"/>
              </a:rPr>
              <a:t>want to write stories </a:t>
            </a:r>
            <a:r>
              <a:rPr lang="en-US" sz="2000" dirty="0" smtClean="0">
                <a:latin typeface="Times New Roman" pitchFamily="18" charset="0"/>
                <a:cs typeface="Times New Roman" pitchFamily="18" charset="0"/>
              </a:rPr>
              <a:t>that </a:t>
            </a:r>
            <a:r>
              <a:rPr lang="en-US" sz="2000" dirty="0" smtClean="0">
                <a:latin typeface="Times New Roman" pitchFamily="18" charset="0"/>
                <a:cs typeface="Times New Roman" pitchFamily="18" charset="0"/>
              </a:rPr>
              <a:t>show people on </a:t>
            </a:r>
            <a:r>
              <a:rPr lang="en-US" sz="2000" dirty="0" smtClean="0">
                <a:latin typeface="Times New Roman" pitchFamily="18" charset="0"/>
                <a:cs typeface="Times New Roman" pitchFamily="18" charset="0"/>
              </a:rPr>
              <a:t>an intimate level, and in </a:t>
            </a:r>
            <a:r>
              <a:rPr lang="en-US" sz="2000" dirty="0" smtClean="0">
                <a:latin typeface="Times New Roman" pitchFamily="18" charset="0"/>
                <a:cs typeface="Times New Roman" pitchFamily="18" charset="0"/>
              </a:rPr>
              <a:t>a powerful and personal way</a:t>
            </a:r>
            <a:r>
              <a:rPr lang="en-US" sz="2000" dirty="0" smtClean="0">
                <a:latin typeface="Times New Roman" pitchFamily="18" charset="0"/>
                <a:cs typeface="Times New Roman" pitchFamily="18" charset="0"/>
              </a:rPr>
              <a:t>.</a:t>
            </a:r>
          </a:p>
          <a:p>
            <a:pPr>
              <a:buNone/>
            </a:pPr>
            <a:r>
              <a:rPr lang="en-US" sz="800" dirty="0" smtClean="0">
                <a:latin typeface="Times New Roman" pitchFamily="18" charset="0"/>
                <a:cs typeface="Times New Roman" pitchFamily="18" charset="0"/>
              </a:rPr>
              <a:t> </a:t>
            </a:r>
          </a:p>
          <a:p>
            <a:pPr>
              <a:buNone/>
            </a:pPr>
            <a:r>
              <a:rPr lang="en-US" sz="2000" dirty="0" smtClean="0">
                <a:latin typeface="Times New Roman" pitchFamily="18" charset="0"/>
                <a:cs typeface="Times New Roman" pitchFamily="18" charset="0"/>
              </a:rPr>
              <a:t>	I </a:t>
            </a:r>
            <a:r>
              <a:rPr lang="en-US" sz="2000" dirty="0" smtClean="0">
                <a:latin typeface="Times New Roman" pitchFamily="18" charset="0"/>
                <a:cs typeface="Times New Roman" pitchFamily="18" charset="0"/>
              </a:rPr>
              <a:t>want to use my stories to make a </a:t>
            </a:r>
            <a:r>
              <a:rPr lang="en-US" sz="2000" dirty="0" smtClean="0">
                <a:latin typeface="Times New Roman" pitchFamily="18" charset="0"/>
                <a:cs typeface="Times New Roman" pitchFamily="18" charset="0"/>
              </a:rPr>
              <a:t>positive difference </a:t>
            </a:r>
            <a:r>
              <a:rPr lang="en-US" sz="2000" dirty="0" smtClean="0">
                <a:latin typeface="Times New Roman" pitchFamily="18" charset="0"/>
                <a:cs typeface="Times New Roman" pitchFamily="18" charset="0"/>
              </a:rPr>
              <a:t>in the lives of </a:t>
            </a:r>
            <a:r>
              <a:rPr lang="en-US" sz="2000" dirty="0" smtClean="0">
                <a:latin typeface="Times New Roman" pitchFamily="18" charset="0"/>
                <a:cs typeface="Times New Roman" pitchFamily="18" charset="0"/>
              </a:rPr>
              <a:t>others.</a:t>
            </a:r>
          </a:p>
          <a:p>
            <a:pPr>
              <a:buNone/>
            </a:pPr>
            <a:r>
              <a:rPr lang="en-US" sz="800" dirty="0" smtClean="0">
                <a:latin typeface="Times New Roman" pitchFamily="18" charset="0"/>
                <a:cs typeface="Times New Roman" pitchFamily="18" charset="0"/>
              </a:rPr>
              <a:t> </a:t>
            </a:r>
            <a:endParaRPr lang="en-US" sz="8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I </a:t>
            </a:r>
            <a:r>
              <a:rPr lang="en-US" sz="2000" dirty="0" smtClean="0">
                <a:latin typeface="Times New Roman" pitchFamily="18" charset="0"/>
                <a:cs typeface="Times New Roman" pitchFamily="18" charset="0"/>
              </a:rPr>
              <a:t>want to write books </a:t>
            </a:r>
            <a:r>
              <a:rPr lang="en-US" sz="2000" dirty="0" smtClean="0">
                <a:latin typeface="Times New Roman" pitchFamily="18" charset="0"/>
                <a:cs typeface="Times New Roman" pitchFamily="18" charset="0"/>
              </a:rPr>
              <a:t>that help people explore </a:t>
            </a:r>
            <a:r>
              <a:rPr lang="en-US" sz="2000" dirty="0" smtClean="0">
                <a:latin typeface="Times New Roman" pitchFamily="18" charset="0"/>
                <a:cs typeface="Times New Roman" pitchFamily="18" charset="0"/>
              </a:rPr>
              <a:t>their </a:t>
            </a:r>
            <a:r>
              <a:rPr lang="en-US" sz="2000" dirty="0" smtClean="0">
                <a:latin typeface="Times New Roman" pitchFamily="18" charset="0"/>
                <a:cs typeface="Times New Roman" pitchFamily="18" charset="0"/>
              </a:rPr>
              <a:t>true identity</a:t>
            </a:r>
            <a:r>
              <a:rPr lang="en-US" sz="2000" dirty="0" smtClean="0">
                <a:latin typeface="Times New Roman" pitchFamily="18" charset="0"/>
                <a:cs typeface="Times New Roman" pitchFamily="18" charset="0"/>
              </a:rPr>
              <a:t>, beliefs, and </a:t>
            </a:r>
            <a:r>
              <a:rPr lang="en-US" sz="2000" dirty="0" smtClean="0">
                <a:latin typeface="Times New Roman" pitchFamily="18" charset="0"/>
                <a:cs typeface="Times New Roman" pitchFamily="18" charset="0"/>
              </a:rPr>
              <a:t>feelings to help them have the courage to stand up to external pressures with honesty </a:t>
            </a:r>
            <a:r>
              <a:rPr lang="en-US" sz="2000" dirty="0" smtClean="0">
                <a:latin typeface="Times New Roman" pitchFamily="18" charset="0"/>
                <a:cs typeface="Times New Roman" pitchFamily="18" charset="0"/>
              </a:rPr>
              <a:t>and </a:t>
            </a:r>
            <a:r>
              <a:rPr lang="en-US" sz="2000" dirty="0" smtClean="0">
                <a:latin typeface="Times New Roman" pitchFamily="18" charset="0"/>
                <a:cs typeface="Times New Roman" pitchFamily="18" charset="0"/>
              </a:rPr>
              <a:t>conviction.</a:t>
            </a:r>
            <a:endParaRPr lang="en-US" sz="2000" dirty="0">
              <a:latin typeface="Times New Roman" pitchFamily="18" charset="0"/>
              <a:cs typeface="Times New Roman" pitchFamily="18" charset="0"/>
            </a:endParaRPr>
          </a:p>
        </p:txBody>
      </p:sp>
      <p:pic>
        <p:nvPicPr>
          <p:cNvPr id="5" name="Content Placeholder 4" descr="Raven1.jpg"/>
          <p:cNvPicPr>
            <a:picLocks noGrp="1" noChangeAspect="1"/>
          </p:cNvPicPr>
          <p:nvPr>
            <p:ph sz="half" idx="2"/>
          </p:nvPr>
        </p:nvPicPr>
        <p:blipFill>
          <a:blip r:embed="rId2" cstate="print"/>
          <a:stretch>
            <a:fillRect/>
          </a:stretch>
        </p:blipFill>
        <p:spPr>
          <a:xfrm>
            <a:off x="5334000" y="2209800"/>
            <a:ext cx="3132582" cy="3906388"/>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4800" y="457200"/>
            <a:ext cx="2743200" cy="1162050"/>
          </a:xfrm>
        </p:spPr>
        <p:txBody>
          <a:bodyPr>
            <a:noAutofit/>
          </a:bodyPr>
          <a:lstStyle/>
          <a:p>
            <a:pPr algn="ctr"/>
            <a:r>
              <a:rPr lang="en-US" sz="3200" dirty="0" smtClean="0">
                <a:latin typeface="Bookman Old Style" pitchFamily="18" charset="0"/>
              </a:rPr>
              <a:t>Raven Hawk</a:t>
            </a:r>
            <a:br>
              <a:rPr lang="en-US" sz="3200" dirty="0" smtClean="0">
                <a:latin typeface="Bookman Old Style" pitchFamily="18" charset="0"/>
              </a:rPr>
            </a:br>
            <a:r>
              <a:rPr lang="en-US" sz="2800" dirty="0" smtClean="0">
                <a:latin typeface="Bookman Old Style" pitchFamily="18" charset="0"/>
              </a:rPr>
              <a:t>The Writer</a:t>
            </a:r>
            <a:endParaRPr lang="en-US" sz="2800" dirty="0">
              <a:latin typeface="Bookman Old Style" pitchFamily="18" charset="0"/>
            </a:endParaRPr>
          </a:p>
        </p:txBody>
      </p:sp>
      <p:sp>
        <p:nvSpPr>
          <p:cNvPr id="15" name="Text Placeholder 14"/>
          <p:cNvSpPr>
            <a:spLocks noGrp="1"/>
          </p:cNvSpPr>
          <p:nvPr>
            <p:ph type="body" idx="2"/>
          </p:nvPr>
        </p:nvSpPr>
        <p:spPr>
          <a:xfrm>
            <a:off x="304800" y="1676400"/>
            <a:ext cx="2743200" cy="4572000"/>
          </a:xfrm>
        </p:spPr>
        <p:txBody>
          <a:bodyPr>
            <a:noAutofit/>
          </a:bodyPr>
          <a:lstStyle/>
          <a:p>
            <a:pPr algn="ctr"/>
            <a:r>
              <a:rPr lang="en-US" sz="1600" b="1" dirty="0" smtClean="0">
                <a:latin typeface="Times New Roman" pitchFamily="18" charset="0"/>
                <a:cs typeface="Times New Roman" pitchFamily="18" charset="0"/>
              </a:rPr>
              <a:t>I write </a:t>
            </a:r>
            <a:r>
              <a:rPr lang="en-US" sz="1600" b="1" dirty="0" smtClean="0">
                <a:latin typeface="Times New Roman" pitchFamily="18" charset="0"/>
                <a:cs typeface="Times New Roman" pitchFamily="18" charset="0"/>
              </a:rPr>
              <a:t>about …</a:t>
            </a:r>
          </a:p>
          <a:p>
            <a:pPr algn="ctr"/>
            <a:r>
              <a:rPr lang="en-US" sz="800" b="1" dirty="0" smtClean="0">
                <a:latin typeface="Times New Roman" pitchFamily="18" charset="0"/>
                <a:cs typeface="Times New Roman" pitchFamily="18" charset="0"/>
              </a:rPr>
              <a:t> </a:t>
            </a:r>
            <a:endParaRPr lang="en-US" sz="800" b="1"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struggle</a:t>
            </a:r>
            <a:r>
              <a:rPr lang="en-US" sz="1600" dirty="0" smtClean="0">
                <a:latin typeface="Times New Roman" pitchFamily="18" charset="0"/>
                <a:cs typeface="Times New Roman" pitchFamily="18" charset="0"/>
              </a:rPr>
              <a:t>, in order to </a:t>
            </a:r>
            <a:r>
              <a:rPr lang="en-US" sz="1600" dirty="0" smtClean="0">
                <a:latin typeface="Times New Roman" pitchFamily="18" charset="0"/>
                <a:cs typeface="Times New Roman" pitchFamily="18" charset="0"/>
              </a:rPr>
              <a:t>show hope</a:t>
            </a:r>
          </a:p>
          <a:p>
            <a:r>
              <a:rPr lang="en-US" sz="1600" dirty="0" smtClean="0">
                <a:latin typeface="Times New Roman" pitchFamily="18" charset="0"/>
                <a:cs typeface="Times New Roman" pitchFamily="18" charset="0"/>
              </a:rPr>
              <a:t> </a:t>
            </a:r>
            <a:endParaRPr lang="en-US" sz="8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pain </a:t>
            </a:r>
            <a:r>
              <a:rPr lang="en-US" sz="1600" dirty="0" smtClean="0">
                <a:latin typeface="Times New Roman" pitchFamily="18" charset="0"/>
                <a:cs typeface="Times New Roman" pitchFamily="18" charset="0"/>
              </a:rPr>
              <a:t>and loss, in order to show love and beauty in small </a:t>
            </a:r>
            <a:r>
              <a:rPr lang="en-US" sz="1600" dirty="0" smtClean="0">
                <a:latin typeface="Times New Roman" pitchFamily="18" charset="0"/>
                <a:cs typeface="Times New Roman" pitchFamily="18" charset="0"/>
              </a:rPr>
              <a:t>moments</a:t>
            </a:r>
          </a:p>
          <a:p>
            <a:r>
              <a:rPr lang="en-US" sz="1600" dirty="0" smtClean="0">
                <a:latin typeface="Times New Roman" pitchFamily="18" charset="0"/>
                <a:cs typeface="Times New Roman" pitchFamily="18" charset="0"/>
              </a:rPr>
              <a:t> </a:t>
            </a:r>
            <a:endParaRPr lang="en-US" sz="8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fear</a:t>
            </a:r>
            <a:r>
              <a:rPr lang="en-US" sz="1600" dirty="0" smtClean="0">
                <a:latin typeface="Times New Roman" pitchFamily="18" charset="0"/>
                <a:cs typeface="Times New Roman" pitchFamily="18" charset="0"/>
              </a:rPr>
              <a:t>, in order to show that even those seen as weak and small can have amazing strength and courage in their own </a:t>
            </a:r>
            <a:r>
              <a:rPr lang="en-US" sz="1600" dirty="0" smtClean="0">
                <a:latin typeface="Times New Roman" pitchFamily="18" charset="0"/>
                <a:cs typeface="Times New Roman" pitchFamily="18" charset="0"/>
              </a:rPr>
              <a:t>way</a:t>
            </a:r>
          </a:p>
          <a:p>
            <a:r>
              <a:rPr lang="en-US" sz="1600" dirty="0" smtClean="0">
                <a:latin typeface="Times New Roman" pitchFamily="18" charset="0"/>
                <a:cs typeface="Times New Roman" pitchFamily="18" charset="0"/>
              </a:rPr>
              <a:t> </a:t>
            </a:r>
            <a:endParaRPr lang="en-US" sz="8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d</a:t>
            </a:r>
            <a:r>
              <a:rPr lang="en-US" sz="1600" dirty="0" smtClean="0">
                <a:latin typeface="Times New Roman" pitchFamily="18" charset="0"/>
                <a:cs typeface="Times New Roman" pitchFamily="18" charset="0"/>
              </a:rPr>
              <a:t>omestic </a:t>
            </a:r>
            <a:r>
              <a:rPr lang="en-US" sz="1600" dirty="0" smtClean="0">
                <a:latin typeface="Times New Roman" pitchFamily="18" charset="0"/>
                <a:cs typeface="Times New Roman" pitchFamily="18" charset="0"/>
              </a:rPr>
              <a:t>violence, to show the complicated struggle of being in such relationships, as well as leaving them</a:t>
            </a:r>
            <a:endParaRPr lang="en-US" sz="1600" dirty="0">
              <a:latin typeface="Times New Roman" pitchFamily="18" charset="0"/>
              <a:cs typeface="Times New Roman" pitchFamily="18" charset="0"/>
            </a:endParaRPr>
          </a:p>
        </p:txBody>
      </p:sp>
      <p:sp>
        <p:nvSpPr>
          <p:cNvPr id="10" name="Content Placeholder 9"/>
          <p:cNvSpPr>
            <a:spLocks noGrp="1"/>
          </p:cNvSpPr>
          <p:nvPr>
            <p:ph sz="half" idx="1"/>
          </p:nvPr>
        </p:nvSpPr>
        <p:spPr>
          <a:xfrm>
            <a:off x="2971800" y="762000"/>
            <a:ext cx="5943600" cy="5715000"/>
          </a:xfrm>
        </p:spPr>
        <p:txBody>
          <a:bodyPr>
            <a:normAutofit fontScale="92500" lnSpcReduction="20000"/>
          </a:bodyPr>
          <a:lstStyle/>
          <a:p>
            <a:pPr algn="ctr">
              <a:buNone/>
            </a:pPr>
            <a:r>
              <a:rPr lang="en-US" sz="1900" b="1" dirty="0" smtClean="0">
                <a:latin typeface="Times New Roman" pitchFamily="18" charset="0"/>
                <a:cs typeface="Times New Roman" pitchFamily="18" charset="0"/>
              </a:rPr>
              <a:t>Weather Permitting (</a:t>
            </a:r>
            <a:r>
              <a:rPr lang="en-US" sz="1900" b="1" dirty="0" smtClean="0">
                <a:latin typeface="Times New Roman" pitchFamily="18" charset="0"/>
                <a:cs typeface="Times New Roman" pitchFamily="18" charset="0"/>
              </a:rPr>
              <a:t>excerpt)</a:t>
            </a:r>
          </a:p>
          <a:p>
            <a:pPr algn="ctr">
              <a:buNone/>
            </a:pPr>
            <a:r>
              <a:rPr lang="en-US" sz="900" b="1" dirty="0" smtClean="0">
                <a:latin typeface="Times New Roman" pitchFamily="18" charset="0"/>
                <a:cs typeface="Times New Roman" pitchFamily="18" charset="0"/>
              </a:rPr>
              <a:t> </a:t>
            </a:r>
            <a:endParaRPr lang="en-US" sz="900" b="1" dirty="0" smtClean="0">
              <a:latin typeface="Times New Roman" pitchFamily="18" charset="0"/>
              <a:cs typeface="Times New Roman" pitchFamily="18" charset="0"/>
            </a:endParaRPr>
          </a:p>
          <a:p>
            <a:pPr>
              <a:buNone/>
            </a:pPr>
            <a:r>
              <a:rPr lang="en-US" sz="15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Amara </a:t>
            </a:r>
            <a:r>
              <a:rPr lang="en-US" sz="1600" dirty="0" smtClean="0">
                <a:latin typeface="Times New Roman" pitchFamily="18" charset="0"/>
                <a:cs typeface="Times New Roman" pitchFamily="18" charset="0"/>
              </a:rPr>
              <a:t>woke that late October morning to a deep darkness. It was as if someone had turned the lights out on the entire world. The whole house seemed unnaturally quiet, in that creepy way horror movies are calm just before the maiming begins. The alarm clock flashed on the nightstand, screaming silently for her attention. It told her to wake up, to run away, and to hide - but it would not tell her the time. Nevertheless, it did confirm her suspicions about the state of the </a:t>
            </a:r>
            <a:r>
              <a:rPr lang="en-US" sz="1600" dirty="0" smtClean="0">
                <a:latin typeface="Times New Roman" pitchFamily="18" charset="0"/>
                <a:cs typeface="Times New Roman" pitchFamily="18" charset="0"/>
              </a:rPr>
              <a:t>electricity.</a:t>
            </a:r>
          </a:p>
          <a:p>
            <a:pPr>
              <a:buNone/>
            </a:pPr>
            <a:r>
              <a:rPr lang="en-US" sz="900" dirty="0" smtClean="0">
                <a:latin typeface="Times New Roman" pitchFamily="18" charset="0"/>
                <a:cs typeface="Times New Roman" pitchFamily="18" charset="0"/>
              </a:rPr>
              <a:t> </a:t>
            </a:r>
            <a:endParaRPr lang="en-US" sz="900" dirty="0" smtClean="0">
              <a:latin typeface="Times New Roman" pitchFamily="18" charset="0"/>
              <a:cs typeface="Times New Roman" pitchFamily="18" charset="0"/>
            </a:endParaRPr>
          </a:p>
          <a:p>
            <a:pPr>
              <a:buNone/>
            </a:pPr>
            <a:r>
              <a:rPr lang="en-US" sz="15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She </a:t>
            </a:r>
            <a:r>
              <a:rPr lang="en-US" sz="1600" dirty="0" smtClean="0">
                <a:latin typeface="Times New Roman" pitchFamily="18" charset="0"/>
                <a:cs typeface="Times New Roman" pitchFamily="18" charset="0"/>
              </a:rPr>
              <a:t>eased out of bed slowly, hoping not to wake him, and inched over to the bedroom windows - grabbing her robe off the bedpost as she went. Once there, she peeked through the curtains with two </a:t>
            </a:r>
            <a:r>
              <a:rPr lang="en-US" sz="1600" dirty="0" smtClean="0">
                <a:latin typeface="Times New Roman" pitchFamily="18" charset="0"/>
                <a:cs typeface="Times New Roman" pitchFamily="18" charset="0"/>
              </a:rPr>
              <a:t>fingers, as </a:t>
            </a:r>
            <a:r>
              <a:rPr lang="en-US" sz="1600" dirty="0" smtClean="0">
                <a:latin typeface="Times New Roman" pitchFamily="18" charset="0"/>
                <a:cs typeface="Times New Roman" pitchFamily="18" charset="0"/>
              </a:rPr>
              <a:t>one might through mini-blinds when desiring to see the world outside but not be seen by it. The entire street was shrouded in darkness so thick that it practically suffocated all attempts for light to break through. The only exception was a handful of small hazy illuminations, spaced evenly apart along the street. They appeared to be nothing more than ghostly orbs lingering on the edge of </a:t>
            </a:r>
            <a:r>
              <a:rPr lang="en-US" sz="1600" dirty="0" smtClean="0">
                <a:latin typeface="Times New Roman" pitchFamily="18" charset="0"/>
                <a:cs typeface="Times New Roman" pitchFamily="18" charset="0"/>
              </a:rPr>
              <a:t>daybreak.</a:t>
            </a:r>
          </a:p>
          <a:p>
            <a:pPr>
              <a:buNone/>
            </a:pPr>
            <a:r>
              <a:rPr lang="en-US" sz="900" dirty="0" smtClean="0">
                <a:latin typeface="Times New Roman" pitchFamily="18" charset="0"/>
                <a:cs typeface="Times New Roman" pitchFamily="18" charset="0"/>
              </a:rPr>
              <a:t>	</a:t>
            </a:r>
            <a:r>
              <a:rPr lang="en-US" sz="900" dirty="0" smtClean="0">
                <a:latin typeface="Times New Roman" pitchFamily="18" charset="0"/>
                <a:cs typeface="Times New Roman" pitchFamily="18" charset="0"/>
              </a:rPr>
              <a:t> </a:t>
            </a:r>
          </a:p>
          <a:p>
            <a:pPr>
              <a:buNone/>
            </a:pPr>
            <a:r>
              <a:rPr lang="en-US" sz="15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Shivering</a:t>
            </a:r>
            <a:r>
              <a:rPr lang="en-US" sz="1600" dirty="0" smtClean="0">
                <a:latin typeface="Times New Roman" pitchFamily="18" charset="0"/>
                <a:cs typeface="Times New Roman" pitchFamily="18" charset="0"/>
              </a:rPr>
              <a:t>, Amara pulled on her robe and wrapped it tightly around her thin waist, tying it with a large loose bow. She started for </a:t>
            </a:r>
            <a:r>
              <a:rPr lang="en-US" sz="1600" dirty="0" smtClean="0">
                <a:latin typeface="Times New Roman" pitchFamily="18" charset="0"/>
                <a:cs typeface="Times New Roman" pitchFamily="18" charset="0"/>
              </a:rPr>
              <a:t>the door</a:t>
            </a:r>
            <a:r>
              <a:rPr lang="en-US" sz="1600" dirty="0" smtClean="0">
                <a:latin typeface="Times New Roman" pitchFamily="18" charset="0"/>
                <a:cs typeface="Times New Roman" pitchFamily="18" charset="0"/>
              </a:rPr>
              <a:t>, but stopped to look back for one brief moment. Once assured that he was still asleep, she turned the knob slowly. Even though it creaked as it opened, the door still provided an adequate escape from the light deprived bedroom. She eased her way down the stairs as quickly and quietly as she could, pausing only </a:t>
            </a:r>
            <a:r>
              <a:rPr lang="en-US" sz="1600" dirty="0" smtClean="0">
                <a:latin typeface="Times New Roman" pitchFamily="18" charset="0"/>
                <a:cs typeface="Times New Roman" pitchFamily="18" charset="0"/>
              </a:rPr>
              <a:t>briefly to calm </a:t>
            </a:r>
            <a:r>
              <a:rPr lang="en-US" sz="1600" dirty="0" smtClean="0">
                <a:latin typeface="Times New Roman" pitchFamily="18" charset="0"/>
                <a:cs typeface="Times New Roman" pitchFamily="18" charset="0"/>
              </a:rPr>
              <a:t>her own breathing. As she crept through the sleeping house, Amara smirked to herself at the thought of how odd it seemed to think of this cage as a home.</a:t>
            </a:r>
          </a:p>
          <a:p>
            <a:pPr>
              <a:buNone/>
            </a:pPr>
            <a:endParaRPr lang="en-US"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pPr algn="ctr"/>
            <a:r>
              <a:rPr lang="en-US" sz="3200" dirty="0" smtClean="0">
                <a:latin typeface="Bookman Old Style" pitchFamily="18" charset="0"/>
              </a:rPr>
              <a:t>Raven Hawk</a:t>
            </a:r>
            <a:br>
              <a:rPr lang="en-US" sz="3200" dirty="0" smtClean="0">
                <a:latin typeface="Bookman Old Style" pitchFamily="18" charset="0"/>
              </a:rPr>
            </a:br>
            <a:r>
              <a:rPr lang="en-US" sz="2800" dirty="0" smtClean="0">
                <a:latin typeface="Bookman Old Style" pitchFamily="18" charset="0"/>
              </a:rPr>
              <a:t>The Poet</a:t>
            </a:r>
            <a:endParaRPr lang="en-US" sz="2800" dirty="0">
              <a:latin typeface="Bookman Old Style" pitchFamily="18" charset="0"/>
            </a:endParaRPr>
          </a:p>
        </p:txBody>
      </p:sp>
      <p:sp>
        <p:nvSpPr>
          <p:cNvPr id="15" name="Text Placeholder 14"/>
          <p:cNvSpPr>
            <a:spLocks noGrp="1"/>
          </p:cNvSpPr>
          <p:nvPr>
            <p:ph type="body" idx="2"/>
          </p:nvPr>
        </p:nvSpPr>
        <p:spPr>
          <a:xfrm>
            <a:off x="685800" y="1676400"/>
            <a:ext cx="3048000" cy="4572000"/>
          </a:xfrm>
        </p:spPr>
        <p:txBody>
          <a:bodyPr>
            <a:normAutofit/>
          </a:bodyPr>
          <a:lstStyle/>
          <a:p>
            <a:r>
              <a:rPr lang="en-US" sz="8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I write a lot of poetry, and I publish </a:t>
            </a:r>
            <a:r>
              <a:rPr lang="en-US" sz="1600" dirty="0" smtClean="0">
                <a:latin typeface="Times New Roman" pitchFamily="18" charset="0"/>
                <a:cs typeface="Times New Roman" pitchFamily="18" charset="0"/>
              </a:rPr>
              <a:t>approximately one third of my new poems </a:t>
            </a:r>
            <a:r>
              <a:rPr lang="en-US" sz="1600" dirty="0" smtClean="0">
                <a:latin typeface="Times New Roman" pitchFamily="18" charset="0"/>
                <a:cs typeface="Times New Roman" pitchFamily="18" charset="0"/>
              </a:rPr>
              <a:t>on my blog (</a:t>
            </a:r>
            <a:r>
              <a:rPr lang="en-US" sz="1600" dirty="0" smtClean="0">
                <a:solidFill>
                  <a:schemeClr val="tx2"/>
                </a:solidFill>
                <a:latin typeface="Times New Roman" pitchFamily="18" charset="0"/>
                <a:cs typeface="Times New Roman" pitchFamily="18" charset="0"/>
              </a:rPr>
              <a:t>www.myravenquill.com</a:t>
            </a:r>
            <a:r>
              <a:rPr lang="en-US" sz="1600" dirty="0" smtClean="0">
                <a:latin typeface="Times New Roman" pitchFamily="18" charset="0"/>
                <a:cs typeface="Times New Roman" pitchFamily="18" charset="0"/>
              </a:rPr>
              <a:t>).</a:t>
            </a:r>
          </a:p>
          <a:p>
            <a:r>
              <a:rPr lang="en-US" sz="1600" dirty="0" smtClean="0">
                <a:latin typeface="Times New Roman" pitchFamily="18" charset="0"/>
                <a:cs typeface="Times New Roman" pitchFamily="18" charset="0"/>
              </a:rPr>
              <a:t>The poems are there for </a:t>
            </a:r>
            <a:r>
              <a:rPr lang="en-US" sz="1600" dirty="0" smtClean="0">
                <a:latin typeface="Times New Roman" pitchFamily="18" charset="0"/>
                <a:cs typeface="Times New Roman" pitchFamily="18" charset="0"/>
              </a:rPr>
              <a:t>the public </a:t>
            </a:r>
            <a:r>
              <a:rPr lang="en-US" sz="1600" dirty="0" smtClean="0">
                <a:latin typeface="Times New Roman" pitchFamily="18" charset="0"/>
                <a:cs typeface="Times New Roman" pitchFamily="18" charset="0"/>
              </a:rPr>
              <a:t>to read </a:t>
            </a:r>
            <a:r>
              <a:rPr lang="en-US" sz="1600" dirty="0" smtClean="0">
                <a:latin typeface="Times New Roman" pitchFamily="18" charset="0"/>
                <a:cs typeface="Times New Roman" pitchFamily="18" charset="0"/>
              </a:rPr>
              <a:t>and review at will. </a:t>
            </a:r>
            <a:r>
              <a:rPr lang="en-US" sz="1600" dirty="0" smtClean="0">
                <a:latin typeface="Times New Roman" pitchFamily="18" charset="0"/>
                <a:cs typeface="Times New Roman" pitchFamily="18" charset="0"/>
              </a:rPr>
              <a:t>I love to hear people’s comments and suggestions.</a:t>
            </a:r>
          </a:p>
          <a:p>
            <a:r>
              <a:rPr lang="en-US" sz="800" dirty="0" smtClean="0">
                <a:latin typeface="Times New Roman" pitchFamily="18" charset="0"/>
                <a:cs typeface="Times New Roman" pitchFamily="18" charset="0"/>
              </a:rPr>
              <a:t> </a:t>
            </a:r>
            <a:endParaRPr lang="en-US" sz="8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At this time, I </a:t>
            </a:r>
            <a:r>
              <a:rPr lang="en-US" sz="1600" dirty="0" smtClean="0">
                <a:latin typeface="Times New Roman" pitchFamily="18" charset="0"/>
                <a:cs typeface="Times New Roman" pitchFamily="18" charset="0"/>
              </a:rPr>
              <a:t>have no </a:t>
            </a:r>
            <a:r>
              <a:rPr lang="en-US" sz="1600" dirty="0" smtClean="0">
                <a:latin typeface="Times New Roman" pitchFamily="18" charset="0"/>
                <a:cs typeface="Times New Roman" pitchFamily="18" charset="0"/>
              </a:rPr>
              <a:t>intention of publishing</a:t>
            </a:r>
            <a:r>
              <a:rPr lang="en-US" sz="1600" dirty="0" smtClean="0">
                <a:latin typeface="Times New Roman" pitchFamily="18" charset="0"/>
                <a:cs typeface="Times New Roman" pitchFamily="18" charset="0"/>
              </a:rPr>
              <a:t>, traditionally or otherwise, a book of poetry. However, I do occasionally put some of my poems </a:t>
            </a:r>
            <a:r>
              <a:rPr lang="en-US" sz="1600" dirty="0" smtClean="0">
                <a:latin typeface="Times New Roman" pitchFamily="18" charset="0"/>
                <a:cs typeface="Times New Roman" pitchFamily="18" charset="0"/>
              </a:rPr>
              <a:t>in my other work, which </a:t>
            </a:r>
            <a:r>
              <a:rPr lang="en-US" sz="1600" dirty="0" smtClean="0">
                <a:latin typeface="Times New Roman" pitchFamily="18" charset="0"/>
                <a:cs typeface="Times New Roman" pitchFamily="18" charset="0"/>
              </a:rPr>
              <a:t>is why I do </a:t>
            </a:r>
            <a:r>
              <a:rPr lang="en-US" sz="1600" dirty="0" smtClean="0">
                <a:latin typeface="Times New Roman" pitchFamily="18" charset="0"/>
                <a:cs typeface="Times New Roman" pitchFamily="18" charset="0"/>
              </a:rPr>
              <a:t>not currently post </a:t>
            </a:r>
            <a:r>
              <a:rPr lang="en-US" sz="1600" dirty="0" smtClean="0">
                <a:latin typeface="Times New Roman" pitchFamily="18" charset="0"/>
                <a:cs typeface="Times New Roman" pitchFamily="18" charset="0"/>
              </a:rPr>
              <a:t>more </a:t>
            </a:r>
            <a:r>
              <a:rPr lang="en-US" sz="1600" dirty="0" smtClean="0">
                <a:latin typeface="Times New Roman" pitchFamily="18" charset="0"/>
                <a:cs typeface="Times New Roman" pitchFamily="18" charset="0"/>
              </a:rPr>
              <a:t>of my poems </a:t>
            </a:r>
            <a:r>
              <a:rPr lang="en-US" sz="1600" dirty="0" smtClean="0">
                <a:latin typeface="Times New Roman" pitchFamily="18" charset="0"/>
                <a:cs typeface="Times New Roman" pitchFamily="18" charset="0"/>
              </a:rPr>
              <a:t>on my blog.</a:t>
            </a:r>
            <a:endParaRPr lang="en-US" sz="1600" dirty="0">
              <a:latin typeface="Times New Roman" pitchFamily="18" charset="0"/>
              <a:cs typeface="Times New Roman" pitchFamily="18" charset="0"/>
            </a:endParaRPr>
          </a:p>
        </p:txBody>
      </p:sp>
      <p:sp>
        <p:nvSpPr>
          <p:cNvPr id="10" name="Content Placeholder 9"/>
          <p:cNvSpPr>
            <a:spLocks noGrp="1"/>
          </p:cNvSpPr>
          <p:nvPr>
            <p:ph sz="half" idx="1"/>
          </p:nvPr>
        </p:nvSpPr>
        <p:spPr>
          <a:xfrm>
            <a:off x="4419600" y="762000"/>
            <a:ext cx="4267200" cy="5853113"/>
          </a:xfrm>
        </p:spPr>
        <p:txBody>
          <a:bodyPr>
            <a:noAutofit/>
          </a:bodyPr>
          <a:lstStyle/>
          <a:p>
            <a:pPr algn="ctr">
              <a:buNone/>
            </a:pPr>
            <a:r>
              <a:rPr lang="en-US" sz="1800" b="1" dirty="0" smtClean="0"/>
              <a:t>Bliss</a:t>
            </a:r>
            <a:r>
              <a:rPr lang="en-US" sz="800" dirty="0" smtClean="0"/>
              <a:t> </a:t>
            </a:r>
            <a:endParaRPr lang="en-US" sz="800" dirty="0" smtClean="0"/>
          </a:p>
          <a:p>
            <a:pPr>
              <a:buNone/>
            </a:pPr>
            <a:r>
              <a:rPr lang="en-US" sz="1400" dirty="0" smtClean="0"/>
              <a:t>Oh</a:t>
            </a:r>
            <a:r>
              <a:rPr lang="en-US" sz="1400" dirty="0" smtClean="0"/>
              <a:t>, how I ache for you.</a:t>
            </a:r>
          </a:p>
          <a:p>
            <a:pPr>
              <a:buNone/>
            </a:pPr>
            <a:r>
              <a:rPr lang="en-US" sz="1400" dirty="0" smtClean="0"/>
              <a:t>I see you there,</a:t>
            </a:r>
          </a:p>
          <a:p>
            <a:pPr>
              <a:buNone/>
            </a:pPr>
            <a:r>
              <a:rPr lang="en-US" sz="1400" dirty="0" smtClean="0"/>
              <a:t>	across the room – with her.</a:t>
            </a:r>
          </a:p>
          <a:p>
            <a:pPr>
              <a:buNone/>
            </a:pPr>
            <a:r>
              <a:rPr lang="en-US" sz="1400" dirty="0" smtClean="0"/>
              <a:t>You call to </a:t>
            </a:r>
            <a:r>
              <a:rPr lang="en-US" sz="1400" dirty="0" smtClean="0"/>
              <a:t>me without </a:t>
            </a:r>
            <a:r>
              <a:rPr lang="en-US" sz="1400" dirty="0" smtClean="0"/>
              <a:t>a word.</a:t>
            </a:r>
          </a:p>
          <a:p>
            <a:pPr>
              <a:buNone/>
            </a:pPr>
            <a:r>
              <a:rPr lang="en-US" sz="1400" dirty="0" smtClean="0"/>
              <a:t>I avoid you.</a:t>
            </a:r>
          </a:p>
          <a:p>
            <a:pPr>
              <a:buNone/>
            </a:pPr>
            <a:r>
              <a:rPr lang="en-US" sz="1400" dirty="0" smtClean="0"/>
              <a:t>Circling the edge of the party,</a:t>
            </a:r>
          </a:p>
          <a:p>
            <a:pPr>
              <a:buNone/>
            </a:pPr>
            <a:r>
              <a:rPr lang="en-US" sz="1400" dirty="0" smtClean="0"/>
              <a:t>there is casual conversation and meaningless words.</a:t>
            </a:r>
          </a:p>
          <a:p>
            <a:pPr>
              <a:buNone/>
            </a:pPr>
            <a:r>
              <a:rPr lang="en-US" sz="1400" dirty="0" smtClean="0"/>
              <a:t>I only care for you.</a:t>
            </a:r>
          </a:p>
          <a:p>
            <a:pPr>
              <a:buNone/>
            </a:pPr>
            <a:r>
              <a:rPr lang="en-US" sz="1400" dirty="0" smtClean="0"/>
              <a:t>	I only came for you,</a:t>
            </a:r>
          </a:p>
          <a:p>
            <a:pPr>
              <a:buNone/>
            </a:pPr>
            <a:r>
              <a:rPr lang="en-US" sz="1400" dirty="0" smtClean="0"/>
              <a:t>but I stay away </a:t>
            </a:r>
            <a:r>
              <a:rPr lang="en-US" sz="1400" dirty="0" smtClean="0"/>
              <a:t>because you </a:t>
            </a:r>
            <a:r>
              <a:rPr lang="en-US" sz="1400" dirty="0" smtClean="0"/>
              <a:t>are not mine.</a:t>
            </a:r>
          </a:p>
          <a:p>
            <a:pPr>
              <a:buNone/>
            </a:pPr>
            <a:r>
              <a:rPr lang="en-US" sz="1400" dirty="0" smtClean="0"/>
              <a:t>You are hers,</a:t>
            </a:r>
          </a:p>
          <a:p>
            <a:pPr>
              <a:buNone/>
            </a:pPr>
            <a:r>
              <a:rPr lang="en-US" sz="1400" dirty="0" smtClean="0"/>
              <a:t>and if I were to hold you now,</a:t>
            </a:r>
          </a:p>
          <a:p>
            <a:pPr>
              <a:buNone/>
            </a:pPr>
            <a:r>
              <a:rPr lang="en-US" sz="1400" dirty="0" smtClean="0"/>
              <a:t>to </a:t>
            </a:r>
            <a:r>
              <a:rPr lang="en-US" sz="1400" dirty="0" smtClean="0"/>
              <a:t>even be close enough to touch -</a:t>
            </a:r>
          </a:p>
          <a:p>
            <a:pPr>
              <a:buNone/>
            </a:pPr>
            <a:r>
              <a:rPr lang="en-US" sz="1400" dirty="0" smtClean="0"/>
              <a:t>	I might behave disgracefully.</a:t>
            </a:r>
          </a:p>
          <a:p>
            <a:pPr>
              <a:buNone/>
            </a:pPr>
            <a:r>
              <a:rPr lang="en-US" sz="1400" dirty="0" smtClean="0"/>
              <a:t>The time has come.</a:t>
            </a:r>
          </a:p>
          <a:p>
            <a:pPr>
              <a:buNone/>
            </a:pPr>
            <a:r>
              <a:rPr lang="en-US" sz="1400" dirty="0" smtClean="0"/>
              <a:t>	The toast.</a:t>
            </a:r>
          </a:p>
          <a:p>
            <a:pPr>
              <a:buNone/>
            </a:pPr>
            <a:r>
              <a:rPr lang="en-US" sz="1400" dirty="0" smtClean="0"/>
              <a:t>		The cheers.</a:t>
            </a:r>
          </a:p>
          <a:p>
            <a:pPr>
              <a:buNone/>
            </a:pPr>
            <a:r>
              <a:rPr lang="en-US" sz="1400" dirty="0" smtClean="0"/>
              <a:t>I debate if I dare,</a:t>
            </a:r>
          </a:p>
          <a:p>
            <a:pPr>
              <a:buNone/>
            </a:pPr>
            <a:r>
              <a:rPr lang="en-US" sz="1400" dirty="0" smtClean="0"/>
              <a:t>	Then I take a slice.</a:t>
            </a:r>
          </a:p>
          <a:p>
            <a:pPr>
              <a:buNone/>
            </a:pPr>
            <a:r>
              <a:rPr lang="en-US" sz="1400" dirty="0" smtClean="0"/>
              <a:t>After all – how can I refuse</a:t>
            </a:r>
          </a:p>
          <a:p>
            <a:pPr>
              <a:buNone/>
            </a:pPr>
            <a:r>
              <a:rPr lang="en-US" sz="1400" dirty="0" smtClean="0"/>
              <a:t>	Chocolate Cake</a:t>
            </a:r>
            <a:r>
              <a:rPr lang="en-US" sz="1400" dirty="0" smtClean="0"/>
              <a:t>!</a:t>
            </a:r>
            <a:endParaRPr lang="en-US" sz="1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latin typeface="Bookman Old Style" pitchFamily="18" charset="0"/>
              </a:rPr>
              <a:t>Raven Hawk</a:t>
            </a:r>
            <a:endParaRPr lang="en-US" dirty="0">
              <a:latin typeface="Bookman Old Style" pitchFamily="18" charset="0"/>
            </a:endParaRPr>
          </a:p>
        </p:txBody>
      </p:sp>
      <p:sp>
        <p:nvSpPr>
          <p:cNvPr id="6" name="Text Placeholder 5"/>
          <p:cNvSpPr>
            <a:spLocks noGrp="1"/>
          </p:cNvSpPr>
          <p:nvPr>
            <p:ph type="body" idx="1"/>
          </p:nvPr>
        </p:nvSpPr>
        <p:spPr/>
        <p:txBody>
          <a:bodyPr/>
          <a:lstStyle/>
          <a:p>
            <a:pPr algn="ctr"/>
            <a:r>
              <a:rPr lang="en-US" dirty="0" smtClean="0"/>
              <a:t>Praise for </a:t>
            </a:r>
            <a:r>
              <a:rPr lang="en-US" i="1" dirty="0" smtClean="0"/>
              <a:t>‘Carly’</a:t>
            </a:r>
            <a:endParaRPr lang="en-US" i="1" dirty="0"/>
          </a:p>
        </p:txBody>
      </p:sp>
      <p:sp>
        <p:nvSpPr>
          <p:cNvPr id="8" name="Text Placeholder 7"/>
          <p:cNvSpPr>
            <a:spLocks noGrp="1"/>
          </p:cNvSpPr>
          <p:nvPr>
            <p:ph type="body" sz="half" idx="3"/>
          </p:nvPr>
        </p:nvSpPr>
        <p:spPr/>
        <p:txBody>
          <a:bodyPr>
            <a:normAutofit/>
          </a:bodyPr>
          <a:lstStyle/>
          <a:p>
            <a:pPr algn="ctr"/>
            <a:r>
              <a:rPr lang="en-US" dirty="0" smtClean="0"/>
              <a:t>Praise for </a:t>
            </a:r>
            <a:r>
              <a:rPr lang="en-US" i="1" dirty="0" smtClean="0"/>
              <a:t>‘The Picnic’</a:t>
            </a:r>
            <a:endParaRPr lang="en-US" i="1" dirty="0"/>
          </a:p>
        </p:txBody>
      </p:sp>
      <p:sp>
        <p:nvSpPr>
          <p:cNvPr id="7" name="Content Placeholder 6"/>
          <p:cNvSpPr>
            <a:spLocks noGrp="1"/>
          </p:cNvSpPr>
          <p:nvPr>
            <p:ph sz="quarter" idx="2"/>
          </p:nvPr>
        </p:nvSpPr>
        <p:spPr/>
        <p:txBody>
          <a:bodyPr>
            <a:noAutofit/>
          </a:bodyPr>
          <a:lstStyle/>
          <a:p>
            <a:r>
              <a:rPr lang="en-US" sz="1600"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Raven Hawk has emotions running high, as she draws you in on an unexpected ride through the inner turmoil of a young woman who just wants to belong.”  </a:t>
            </a:r>
            <a:r>
              <a:rPr lang="en-US" sz="1600" dirty="0" smtClean="0">
                <a:latin typeface="Times New Roman" pitchFamily="18" charset="0"/>
                <a:cs typeface="Times New Roman" pitchFamily="18" charset="0"/>
              </a:rPr>
              <a:t>            - </a:t>
            </a:r>
            <a:r>
              <a:rPr lang="en-US" sz="1600" dirty="0" smtClean="0">
                <a:latin typeface="Times New Roman" pitchFamily="18" charset="0"/>
                <a:cs typeface="Times New Roman" pitchFamily="18" charset="0"/>
              </a:rPr>
              <a:t>Amber E. Box </a:t>
            </a:r>
            <a:endParaRPr lang="en-US" sz="1600" dirty="0" smtClean="0">
              <a:latin typeface="Times New Roman" pitchFamily="18" charset="0"/>
              <a:cs typeface="Times New Roman" pitchFamily="18" charset="0"/>
            </a:endParaRPr>
          </a:p>
          <a:p>
            <a:endParaRPr lang="en-US" sz="8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a:t>
            </a:r>
            <a:r>
              <a:rPr lang="en-US" sz="1600" dirty="0" smtClean="0">
                <a:latin typeface="Times New Roman" pitchFamily="18" charset="0"/>
                <a:cs typeface="Times New Roman" pitchFamily="18" charset="0"/>
              </a:rPr>
              <a:t>A coming-of-age story changes Carly in unexpected ways–in ways she herself doesn’t realize, leaving Raven Hawk’s reader with the urge to pick up the phone and tell friends and family just how much they’re cherished. Relatable characters and compelling dialogue will draw in anyone who picks up </a:t>
            </a:r>
            <a:r>
              <a:rPr lang="en-US" sz="1600" i="1" dirty="0" smtClean="0">
                <a:latin typeface="Times New Roman" pitchFamily="18" charset="0"/>
                <a:cs typeface="Times New Roman" pitchFamily="18" charset="0"/>
              </a:rPr>
              <a:t>Carly.</a:t>
            </a:r>
            <a:r>
              <a:rPr lang="en-US" sz="1600" dirty="0" smtClean="0">
                <a:latin typeface="Times New Roman" pitchFamily="18" charset="0"/>
                <a:cs typeface="Times New Roman" pitchFamily="18" charset="0"/>
              </a:rPr>
              <a:t>” - Margaret </a:t>
            </a:r>
            <a:r>
              <a:rPr lang="en-US" sz="1600" dirty="0" err="1" smtClean="0">
                <a:latin typeface="Times New Roman" pitchFamily="18" charset="0"/>
                <a:cs typeface="Times New Roman" pitchFamily="18" charset="0"/>
              </a:rPr>
              <a:t>McNellis</a:t>
            </a:r>
            <a:r>
              <a:rPr lang="en-US" sz="1600" dirty="0" smtClean="0">
                <a:latin typeface="Times New Roman" pitchFamily="18" charset="0"/>
                <a:cs typeface="Times New Roman" pitchFamily="18" charset="0"/>
              </a:rPr>
              <a:t>, Author of </a:t>
            </a:r>
            <a:r>
              <a:rPr lang="en-US" sz="1600" i="1" dirty="0" smtClean="0">
                <a:latin typeface="Times New Roman" pitchFamily="18" charset="0"/>
                <a:cs typeface="Times New Roman" pitchFamily="18" charset="0"/>
              </a:rPr>
              <a:t>A Modern Masquerade</a:t>
            </a:r>
            <a:endParaRPr lang="en-US" sz="1600" dirty="0">
              <a:latin typeface="Times New Roman" pitchFamily="18" charset="0"/>
              <a:cs typeface="Times New Roman" pitchFamily="18" charset="0"/>
            </a:endParaRPr>
          </a:p>
        </p:txBody>
      </p:sp>
      <p:sp>
        <p:nvSpPr>
          <p:cNvPr id="9" name="Content Placeholder 8"/>
          <p:cNvSpPr>
            <a:spLocks noGrp="1"/>
          </p:cNvSpPr>
          <p:nvPr>
            <p:ph sz="quarter" idx="4"/>
          </p:nvPr>
        </p:nvSpPr>
        <p:spPr/>
        <p:txBody>
          <a:bodyPr>
            <a:noAutofit/>
          </a:bodyPr>
          <a:lstStyle/>
          <a:p>
            <a:r>
              <a:rPr lang="en-US" sz="1600" dirty="0" smtClean="0">
                <a:latin typeface="Times New Roman" pitchFamily="18" charset="0"/>
                <a:cs typeface="Times New Roman" pitchFamily="18" charset="0"/>
              </a:rPr>
              <a:t>“In a short span, Raven Hawk manages to connect with the audience on multiple levels, taking them on an emotional journey that is both powerful and relatable as they sit down to </a:t>
            </a:r>
            <a:r>
              <a:rPr lang="en-US" sz="1600" i="1" dirty="0" smtClean="0">
                <a:latin typeface="Times New Roman" pitchFamily="18" charset="0"/>
                <a:cs typeface="Times New Roman" pitchFamily="18" charset="0"/>
              </a:rPr>
              <a:t>The Picnic</a:t>
            </a:r>
            <a:r>
              <a:rPr lang="en-US" sz="1600" dirty="0" smtClean="0">
                <a:latin typeface="Times New Roman" pitchFamily="18" charset="0"/>
                <a:cs typeface="Times New Roman" pitchFamily="18" charset="0"/>
              </a:rPr>
              <a:t>.”  - Amber E. </a:t>
            </a:r>
            <a:r>
              <a:rPr lang="en-US" sz="1600" dirty="0" smtClean="0">
                <a:latin typeface="Times New Roman" pitchFamily="18" charset="0"/>
                <a:cs typeface="Times New Roman" pitchFamily="18" charset="0"/>
              </a:rPr>
              <a:t>Box</a:t>
            </a:r>
          </a:p>
          <a:p>
            <a:endParaRPr lang="en-US" sz="8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“Raven Hawk turns the simple innocence of a picnic into a deep, emotional, heart-in-throat experience that will stay with readers long after reading the short story.” </a:t>
            </a:r>
            <a:r>
              <a:rPr lang="en-US" sz="1600" dirty="0" smtClean="0">
                <a:latin typeface="Times New Roman" pitchFamily="18" charset="0"/>
                <a:cs typeface="Times New Roman" pitchFamily="18" charset="0"/>
              </a:rPr>
              <a:t>              - </a:t>
            </a:r>
            <a:r>
              <a:rPr lang="en-US" sz="1600" dirty="0" smtClean="0">
                <a:latin typeface="Times New Roman" pitchFamily="18" charset="0"/>
                <a:cs typeface="Times New Roman" pitchFamily="18" charset="0"/>
              </a:rPr>
              <a:t>Margaret </a:t>
            </a:r>
            <a:r>
              <a:rPr lang="en-US" sz="1600" dirty="0" err="1" smtClean="0">
                <a:latin typeface="Times New Roman" pitchFamily="18" charset="0"/>
                <a:cs typeface="Times New Roman" pitchFamily="18" charset="0"/>
              </a:rPr>
              <a:t>McNellis</a:t>
            </a:r>
            <a:r>
              <a:rPr lang="en-US" sz="1600" dirty="0" smtClean="0">
                <a:latin typeface="Times New Roman" pitchFamily="18" charset="0"/>
                <a:cs typeface="Times New Roman" pitchFamily="18" charset="0"/>
              </a:rPr>
              <a:t>, Author of </a:t>
            </a:r>
            <a:r>
              <a:rPr lang="en-US" sz="1600" i="1" dirty="0" smtClean="0">
                <a:latin typeface="Times New Roman" pitchFamily="18" charset="0"/>
                <a:cs typeface="Times New Roman" pitchFamily="18" charset="0"/>
              </a:rPr>
              <a:t>A Modern Masquerade</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latin typeface="Bookman Old Style" pitchFamily="18" charset="0"/>
              </a:rPr>
              <a:t>Raven Hawk</a:t>
            </a:r>
            <a:endParaRPr lang="en-US" dirty="0">
              <a:latin typeface="Bookman Old Style" pitchFamily="18" charset="0"/>
            </a:endParaRPr>
          </a:p>
        </p:txBody>
      </p:sp>
      <p:pic>
        <p:nvPicPr>
          <p:cNvPr id="10" name="Content Placeholder 9" descr="Raven2.jpg"/>
          <p:cNvPicPr>
            <a:picLocks noGrp="1" noChangeAspect="1"/>
          </p:cNvPicPr>
          <p:nvPr>
            <p:ph sz="half" idx="1"/>
          </p:nvPr>
        </p:nvPicPr>
        <p:blipFill>
          <a:blip r:embed="rId2" cstate="print"/>
          <a:stretch>
            <a:fillRect/>
          </a:stretch>
        </p:blipFill>
        <p:spPr>
          <a:xfrm>
            <a:off x="685800" y="2057400"/>
            <a:ext cx="3140202" cy="4129675"/>
          </a:xfrm>
        </p:spPr>
      </p:pic>
      <p:sp>
        <p:nvSpPr>
          <p:cNvPr id="9" name="Content Placeholder 8"/>
          <p:cNvSpPr>
            <a:spLocks noGrp="1"/>
          </p:cNvSpPr>
          <p:nvPr>
            <p:ph sz="half" idx="2"/>
          </p:nvPr>
        </p:nvSpPr>
        <p:spPr>
          <a:xfrm>
            <a:off x="4495800" y="1920085"/>
            <a:ext cx="4343400" cy="4434840"/>
          </a:xfrm>
        </p:spPr>
        <p:txBody>
          <a:bodyPr>
            <a:normAutofit/>
          </a:bodyPr>
          <a:lstStyle/>
          <a:p>
            <a:pPr algn="ctr">
              <a:buNone/>
            </a:pPr>
            <a:r>
              <a:rPr lang="en-US" b="1" dirty="0" smtClean="0">
                <a:latin typeface="Times New Roman" pitchFamily="18" charset="0"/>
                <a:cs typeface="Times New Roman" pitchFamily="18" charset="0"/>
              </a:rPr>
              <a:t>Where To Find Me Online</a:t>
            </a:r>
          </a:p>
          <a:p>
            <a:pPr algn="ctr">
              <a:buNone/>
            </a:pPr>
            <a:r>
              <a:rPr lang="en-US" b="1" dirty="0" smtClean="0">
                <a:latin typeface="Times New Roman" pitchFamily="18" charset="0"/>
                <a:cs typeface="Times New Roman" pitchFamily="18" charset="0"/>
              </a:rPr>
              <a:t>&amp; How To Contact Me:</a:t>
            </a:r>
          </a:p>
          <a:p>
            <a:pPr>
              <a:buNone/>
            </a:pPr>
            <a:endParaRPr lang="en-US" sz="2000" b="1"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Website:</a:t>
            </a:r>
            <a:r>
              <a:rPr lang="en-US" sz="2000" dirty="0" smtClean="0">
                <a:latin typeface="Times New Roman" pitchFamily="18" charset="0"/>
                <a:cs typeface="Times New Roman" pitchFamily="18" charset="0"/>
              </a:rPr>
              <a:t>  </a:t>
            </a:r>
            <a:r>
              <a:rPr lang="en-US" sz="2000" dirty="0" smtClean="0">
                <a:solidFill>
                  <a:schemeClr val="tx2"/>
                </a:solidFill>
                <a:latin typeface="Times New Roman" pitchFamily="18" charset="0"/>
                <a:cs typeface="Times New Roman" pitchFamily="18" charset="0"/>
              </a:rPr>
              <a:t>www.myravenquill.com</a:t>
            </a:r>
          </a:p>
          <a:p>
            <a:pPr>
              <a:buNone/>
            </a:pPr>
            <a:r>
              <a:rPr lang="en-US" sz="2000" b="1" dirty="0" smtClean="0">
                <a:latin typeface="Times New Roman" pitchFamily="18" charset="0"/>
                <a:cs typeface="Times New Roman" pitchFamily="18" charset="0"/>
              </a:rPr>
              <a:t>Facebook</a:t>
            </a:r>
            <a:r>
              <a:rPr lang="en-US" sz="2000" b="1" dirty="0" smtClean="0">
                <a:latin typeface="Times New Roman" pitchFamily="18" charset="0"/>
                <a:cs typeface="Times New Roman" pitchFamily="18" charset="0"/>
              </a:rPr>
              <a:t>:</a:t>
            </a:r>
          </a:p>
          <a:p>
            <a:pPr>
              <a:buNone/>
            </a:pPr>
            <a:r>
              <a:rPr lang="en-US" sz="2000" dirty="0" smtClean="0">
                <a:solidFill>
                  <a:schemeClr val="tx2"/>
                </a:solidFill>
                <a:latin typeface="Times New Roman" pitchFamily="18" charset="0"/>
                <a:cs typeface="Times New Roman" pitchFamily="18" charset="0"/>
              </a:rPr>
              <a:t>www.facebook.com/MyRavenQuill</a:t>
            </a:r>
          </a:p>
          <a:p>
            <a:pPr>
              <a:buNone/>
            </a:pPr>
            <a:r>
              <a:rPr lang="en-US" sz="2000" b="1" dirty="0" smtClean="0">
                <a:latin typeface="Times New Roman" pitchFamily="18" charset="0"/>
                <a:cs typeface="Times New Roman" pitchFamily="18" charset="0"/>
              </a:rPr>
              <a:t>Twitter:</a:t>
            </a:r>
            <a:r>
              <a:rPr lang="en-US" sz="2000" dirty="0" smtClean="0">
                <a:latin typeface="Times New Roman" pitchFamily="18" charset="0"/>
                <a:cs typeface="Times New Roman" pitchFamily="18" charset="0"/>
              </a:rPr>
              <a:t>  </a:t>
            </a:r>
            <a:r>
              <a:rPr lang="en-US" sz="2000" dirty="0" smtClean="0">
                <a:solidFill>
                  <a:schemeClr val="tx2"/>
                </a:solidFill>
                <a:latin typeface="Times New Roman" pitchFamily="18" charset="0"/>
                <a:cs typeface="Times New Roman" pitchFamily="18" charset="0"/>
              </a:rPr>
              <a:t>@</a:t>
            </a:r>
            <a:r>
              <a:rPr lang="en-US" sz="2000" dirty="0" err="1" smtClean="0">
                <a:solidFill>
                  <a:schemeClr val="tx2"/>
                </a:solidFill>
                <a:latin typeface="Times New Roman" pitchFamily="18" charset="0"/>
                <a:cs typeface="Times New Roman" pitchFamily="18" charset="0"/>
              </a:rPr>
              <a:t>MyRavenQuill</a:t>
            </a:r>
            <a:endParaRPr lang="en-US" sz="2000" dirty="0" smtClean="0">
              <a:solidFill>
                <a:schemeClr val="tx2"/>
              </a:solidFill>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Email:  </a:t>
            </a:r>
            <a:r>
              <a:rPr lang="en-US" sz="2000" dirty="0" smtClean="0">
                <a:solidFill>
                  <a:schemeClr val="tx2"/>
                </a:solidFill>
                <a:latin typeface="Times New Roman" pitchFamily="18" charset="0"/>
                <a:cs typeface="Times New Roman" pitchFamily="18" charset="0"/>
              </a:rPr>
              <a:t>myravenquill@gmail.com</a:t>
            </a:r>
            <a:endParaRPr lang="en-US" sz="2000" dirty="0">
              <a:solidFill>
                <a:schemeClr val="tx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latin typeface="Bookman Old Style" pitchFamily="18" charset="0"/>
              </a:rPr>
              <a:t>The End</a:t>
            </a:r>
            <a:endParaRPr lang="en-US" dirty="0">
              <a:latin typeface="Bookman Old Style" pitchFamily="18" charset="0"/>
            </a:endParaRPr>
          </a:p>
        </p:txBody>
      </p:sp>
      <p:pic>
        <p:nvPicPr>
          <p:cNvPr id="7" name="Content Placeholder 6" descr="RavenShadow.JPG"/>
          <p:cNvPicPr>
            <a:picLocks noGrp="1" noChangeAspect="1"/>
          </p:cNvPicPr>
          <p:nvPr>
            <p:ph idx="1"/>
          </p:nvPr>
        </p:nvPicPr>
        <p:blipFill>
          <a:blip r:embed="rId2" cstate="print"/>
          <a:stretch>
            <a:fillRect/>
          </a:stretch>
        </p:blipFill>
        <p:spPr>
          <a:xfrm>
            <a:off x="2133600" y="2133600"/>
            <a:ext cx="4496258" cy="4208502"/>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262</TotalTime>
  <Words>435</Words>
  <Application>Microsoft Office PowerPoint</Application>
  <PresentationFormat>On-screen Show (4:3)</PresentationFormat>
  <Paragraphs>78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Flow</vt:lpstr>
      <vt:lpstr>Raven Hawk</vt:lpstr>
      <vt:lpstr>Raven Hawk</vt:lpstr>
      <vt:lpstr>Raven Hawk</vt:lpstr>
      <vt:lpstr>Raven Hawk</vt:lpstr>
      <vt:lpstr>Raven Hawk The Writer</vt:lpstr>
      <vt:lpstr>Raven Hawk The Poet</vt:lpstr>
      <vt:lpstr>Raven Hawk</vt:lpstr>
      <vt:lpstr>Raven Hawk</vt:lpstr>
      <vt:lpstr>The End</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Raven Hawk</dc:title>
  <dc:creator>Raven Hawk</dc:creator>
  <cp:lastModifiedBy>Raven Hawk</cp:lastModifiedBy>
  <cp:revision>26</cp:revision>
  <dcterms:created xsi:type="dcterms:W3CDTF">2014-04-27T14:41:31Z</dcterms:created>
  <dcterms:modified xsi:type="dcterms:W3CDTF">2014-04-27T19:03:57Z</dcterms:modified>
</cp:coreProperties>
</file>